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sldIdLst>
    <p:sldId id="256" r:id="rId4"/>
    <p:sldId id="278" r:id="rId5"/>
    <p:sldId id="273" r:id="rId6"/>
    <p:sldId id="274" r:id="rId7"/>
    <p:sldId id="281" r:id="rId8"/>
    <p:sldId id="275" r:id="rId9"/>
    <p:sldId id="272" r:id="rId10"/>
    <p:sldId id="277" r:id="rId11"/>
    <p:sldId id="257" r:id="rId12"/>
    <p:sldId id="271" r:id="rId13"/>
    <p:sldId id="262" r:id="rId14"/>
    <p:sldId id="264" r:id="rId15"/>
    <p:sldId id="265" r:id="rId16"/>
    <p:sldId id="268" r:id="rId17"/>
    <p:sldId id="269" r:id="rId18"/>
    <p:sldId id="267" r:id="rId19"/>
    <p:sldId id="260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CC9900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DBAB7-1AA1-4B32-BB68-478BCE12B0E6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96FCB-29C9-4AE0-8E06-C8C1F2F439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7708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2B68A-723A-4AAB-BC34-7738CCA25D69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44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96FCB-29C9-4AE0-8E06-C8C1F2F43937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1090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96FCB-29C9-4AE0-8E06-C8C1F2F4393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8777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40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325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3093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1323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254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1054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392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1878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461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5226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7389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2577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4387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8690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54194F-1C28-46E9-B079-3D15217399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FBFF-1E37-487F-BE51-24748212995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0328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0032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30696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84629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17045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8289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3964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082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63726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8421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9390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2804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08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19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1428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683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468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0574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022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E35C9-D01B-47F7-8895-9EF9A918DECC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B60BF-795D-4C5B-89A8-A1F584ABE6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95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605EA-B0ED-4CC3-B4BA-A35DB8EBD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471CA-74C7-474D-A292-E29DFFA6CF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602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8ADAE-A450-4D01-86F4-DE4FDD65F5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C793F-FD2D-44AB-8597-A1E8073C73A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296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19.jpeg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gif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Елена\Pictures\d2faf97bb84de44c182493a24b722af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-82152"/>
            <a:ext cx="9253536" cy="6940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008111"/>
          </a:xfrm>
        </p:spPr>
        <p:txBody>
          <a:bodyPr/>
          <a:lstStyle/>
          <a:p>
            <a:r>
              <a:rPr lang="ru-RU" sz="2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b="1" dirty="0">
                <a:solidFill>
                  <a:srgbClr val="000066"/>
                </a:solidFill>
              </a:rPr>
              <a:t>униципальное бюджетное дошкольное образовательное учреждение </a:t>
            </a:r>
            <a:br>
              <a:rPr lang="ru-RU" sz="2000" b="1" dirty="0">
                <a:solidFill>
                  <a:srgbClr val="000066"/>
                </a:solidFill>
              </a:rPr>
            </a:br>
            <a:r>
              <a:rPr lang="ru-RU" sz="2000" b="1" dirty="0">
                <a:solidFill>
                  <a:srgbClr val="000066"/>
                </a:solidFill>
              </a:rPr>
              <a:t>«Детский сад №389 г. </a:t>
            </a:r>
            <a:r>
              <a:rPr lang="ru-RU" sz="1800" b="1" dirty="0">
                <a:solidFill>
                  <a:srgbClr val="000066"/>
                </a:solidFill>
              </a:rPr>
              <a:t>Челябинска»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143512"/>
            <a:ext cx="5256584" cy="1021792"/>
          </a:xfrm>
        </p:spPr>
        <p:txBody>
          <a:bodyPr>
            <a:noAutofit/>
          </a:bodyPr>
          <a:lstStyle/>
          <a:p>
            <a:pPr lv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Шнейдер  Елена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Юрьевна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</a:p>
          <a:p>
            <a:pPr lvl="0"/>
            <a:endParaRPr lang="ru-RU" sz="3600" b="1" dirty="0" smtClean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071678"/>
            <a:ext cx="478633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Использование метода проекта </a:t>
            </a:r>
            <a: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en-US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 формировании навыков безопасного поведения у детей дошкольного возраста </a:t>
            </a:r>
            <a: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3936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 descr="C:\Users\Елена\Pictures\4046819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6775" y="261973"/>
            <a:ext cx="4304668" cy="331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Елена\Pictures\podarok-dlya-zaveduyuschey-45965-small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401105"/>
            <a:ext cx="3498882" cy="345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Елена\Pictures\christmas-trees-images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1973"/>
            <a:ext cx="2808312" cy="458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21975" y="764704"/>
            <a:ext cx="8229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5255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Елена\Pictures\1348322392-8108052-podarki-98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83867"/>
            <a:ext cx="6984776" cy="609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173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4008" y="188640"/>
            <a:ext cx="4040188" cy="63976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Не </a:t>
            </a:r>
            <a:r>
              <a:rPr lang="ru-RU" dirty="0"/>
              <a:t>б</a:t>
            </a:r>
            <a:r>
              <a:rPr lang="ru-RU" dirty="0" smtClean="0"/>
              <a:t>рать незнакомые предметы, даже если они похожи на подарки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3861048"/>
            <a:ext cx="4041775" cy="63976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Если не знаешь  как пользоваться новой игрушкой или предметом, попроси взрослого научить .</a:t>
            </a:r>
            <a:endParaRPr lang="ru-RU" dirty="0"/>
          </a:p>
        </p:txBody>
      </p:sp>
      <p:pic>
        <p:nvPicPr>
          <p:cNvPr id="7172" name="Picture 4" descr="C:\Users\Елена\Pictures\i71RNT0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40967"/>
            <a:ext cx="3744416" cy="309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3491880" y="4687573"/>
            <a:ext cx="432048" cy="15466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" name="Рисунок 12" descr="secretlondon-Purple-pres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0"/>
            <a:ext cx="2952328" cy="305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117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5976" y="476672"/>
            <a:ext cx="4040188" cy="63976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Нельзя брать никакие подарки у незнакомых людей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2040" y="4846467"/>
            <a:ext cx="4041775" cy="63976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Если «подарок» необходимо заряжать или включать в электрическую сеть – это надо делать только со взрослым. </a:t>
            </a:r>
            <a:endParaRPr lang="ru-RU" dirty="0"/>
          </a:p>
        </p:txBody>
      </p:sp>
      <p:pic>
        <p:nvPicPr>
          <p:cNvPr id="8194" name="Picture 2" descr="C:\Users\Елена\Pictures\img34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512"/>
            <a:ext cx="3400425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Елена\Pictures\New-Children-s-Toy-RC-Cars-With-led-Light-And-Music-Dump-Stunt-Car-Remote-Controll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53649"/>
            <a:ext cx="3377952" cy="33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481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Подарок может быть и сладким. Очень вредно есть много сладкого.</a:t>
            </a:r>
            <a:endParaRPr lang="ru-RU" dirty="0"/>
          </a:p>
        </p:txBody>
      </p:sp>
      <p:pic>
        <p:nvPicPr>
          <p:cNvPr id="10242" name="Picture 2" descr="C:\Users\Елена\Pictures\дебилы-Родители-картинки%20идиотизмы_10020483647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377231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561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type="subTitle" idx="1"/>
          </p:nvPr>
        </p:nvSpPr>
        <p:spPr>
          <a:xfrm>
            <a:off x="1371600" y="1"/>
            <a:ext cx="6400800" cy="6833056"/>
          </a:xfrm>
        </p:spPr>
        <p:txBody>
          <a:bodyPr>
            <a:normAutofit fontScale="92500" lnSpcReduction="20000"/>
          </a:bodyPr>
          <a:lstStyle/>
          <a:p>
            <a:r>
              <a:rPr lang="ru-RU" sz="1900" b="1" dirty="0" smtClean="0">
                <a:solidFill>
                  <a:srgbClr val="003300"/>
                </a:solidFill>
              </a:rPr>
              <a:t>Есть опасные подарки,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Чтобы с ними поиграть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И беды, чтоб не случилось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Нужно взрослого позвать!</a:t>
            </a:r>
          </a:p>
          <a:p>
            <a:endParaRPr lang="ru-RU" sz="1900" b="1" dirty="0" smtClean="0">
              <a:solidFill>
                <a:srgbClr val="003300"/>
              </a:solidFill>
            </a:endParaRPr>
          </a:p>
          <a:p>
            <a:r>
              <a:rPr lang="ru-RU" sz="1900" b="1" dirty="0" smtClean="0">
                <a:solidFill>
                  <a:srgbClr val="003300"/>
                </a:solidFill>
              </a:rPr>
              <a:t>Мне сегодня мама с папой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Подарили телефон 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Вместе в сеть его включили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Зарядился быстро он.</a:t>
            </a:r>
          </a:p>
          <a:p>
            <a:endParaRPr lang="ru-RU" sz="1900" b="1" dirty="0">
              <a:solidFill>
                <a:srgbClr val="003300"/>
              </a:solidFill>
            </a:endParaRPr>
          </a:p>
          <a:p>
            <a:r>
              <a:rPr lang="ru-RU" sz="1900" b="1" dirty="0" smtClean="0">
                <a:solidFill>
                  <a:srgbClr val="003300"/>
                </a:solidFill>
              </a:rPr>
              <a:t>У чужого человека 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Я подарок не возьму.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Это может быть опасно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Лучше сделать самому.</a:t>
            </a:r>
          </a:p>
          <a:p>
            <a:endParaRPr lang="ru-RU" sz="1900" b="1" dirty="0">
              <a:solidFill>
                <a:srgbClr val="003300"/>
              </a:solidFill>
            </a:endParaRPr>
          </a:p>
          <a:p>
            <a:r>
              <a:rPr lang="ru-RU" sz="1900" b="1" dirty="0" smtClean="0">
                <a:solidFill>
                  <a:srgbClr val="003300"/>
                </a:solidFill>
              </a:rPr>
              <a:t>Есть «волшебные» подарки,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Вдруг не знаешь как играть,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Ты инструкцию во взрослым должен вместе изучать. </a:t>
            </a:r>
            <a:endParaRPr lang="ru-RU" sz="1900" b="1" dirty="0">
              <a:solidFill>
                <a:srgbClr val="003300"/>
              </a:solidFill>
            </a:endParaRPr>
          </a:p>
          <a:p>
            <a:endParaRPr lang="ru-RU" sz="1900" b="1" dirty="0" smtClean="0">
              <a:solidFill>
                <a:srgbClr val="003300"/>
              </a:solidFill>
            </a:endParaRPr>
          </a:p>
          <a:p>
            <a:r>
              <a:rPr lang="ru-RU" sz="1900" b="1" dirty="0" smtClean="0">
                <a:solidFill>
                  <a:srgbClr val="003300"/>
                </a:solidFill>
              </a:rPr>
              <a:t>Новый год – конфет, печенья, вафель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Целая гора,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Если съем я эту гору</a:t>
            </a:r>
          </a:p>
          <a:p>
            <a:r>
              <a:rPr lang="ru-RU" sz="1900" b="1" dirty="0" smtClean="0">
                <a:solidFill>
                  <a:srgbClr val="003300"/>
                </a:solidFill>
              </a:rPr>
              <a:t>Будет плохо мне с утра.</a:t>
            </a:r>
          </a:p>
          <a:p>
            <a:endParaRPr lang="ru-RU" sz="2400" b="1" dirty="0" smtClean="0">
              <a:solidFill>
                <a:srgbClr val="003300"/>
              </a:solidFill>
            </a:endParaRPr>
          </a:p>
          <a:p>
            <a:endParaRPr lang="ru-RU" dirty="0"/>
          </a:p>
        </p:txBody>
      </p:sp>
      <p:pic>
        <p:nvPicPr>
          <p:cNvPr id="8" name="Рисунок 7" descr="secretlondon-Purple-prese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1"/>
            <a:ext cx="936104" cy="969647"/>
          </a:xfrm>
          <a:prstGeom prst="rect">
            <a:avLst/>
          </a:prstGeom>
        </p:spPr>
      </p:pic>
      <p:pic>
        <p:nvPicPr>
          <p:cNvPr id="9" name="Picture 4" descr="C:\Users\Елена\Pictures\New-Children-s-Toy-RC-Cars-With-led-Light-And-Music-Dump-Stunt-Car-Remote-Controll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56328" y="969648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Елена\Pictures\img34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6443" y="2419758"/>
            <a:ext cx="1601986" cy="1485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Елена\Pictures\дебилы-Родители-картинки%20идиотизмы_10020483647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10277" y="5301208"/>
            <a:ext cx="1274318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785" y="3990919"/>
            <a:ext cx="1583630" cy="1310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9331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85720" y="214290"/>
          <a:ext cx="8572560" cy="62151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57520"/>
                <a:gridCol w="2857520"/>
                <a:gridCol w="2857520"/>
              </a:tblGrid>
              <a:tr h="31075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755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Рисунок 2" descr="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00042"/>
            <a:ext cx="2487419" cy="2500330"/>
          </a:xfrm>
          <a:prstGeom prst="rect">
            <a:avLst/>
          </a:prstGeom>
        </p:spPr>
      </p:pic>
      <p:pic>
        <p:nvPicPr>
          <p:cNvPr id="4" name="Рисунок 3" descr="828b886b1fdbac379a1025a34f03089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500042"/>
            <a:ext cx="2488871" cy="2500330"/>
          </a:xfrm>
          <a:prstGeom prst="rect">
            <a:avLst/>
          </a:prstGeom>
        </p:spPr>
      </p:pic>
      <p:pic>
        <p:nvPicPr>
          <p:cNvPr id="5" name="Рисунок 4" descr="img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636" y="571480"/>
            <a:ext cx="2549268" cy="2357454"/>
          </a:xfrm>
          <a:prstGeom prst="rect">
            <a:avLst/>
          </a:prstGeom>
        </p:spPr>
      </p:pic>
      <p:pic>
        <p:nvPicPr>
          <p:cNvPr id="6" name="Рисунок 5" descr="lake-tahoe-deals-heavenly-kids-ski-lessons-full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3786190"/>
            <a:ext cx="2548331" cy="2214578"/>
          </a:xfrm>
          <a:prstGeom prst="rect">
            <a:avLst/>
          </a:prstGeom>
        </p:spPr>
      </p:pic>
      <p:pic>
        <p:nvPicPr>
          <p:cNvPr id="7" name="Рисунок 6" descr="e764fd8b15021b38ebb52be0f8ac1de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024" y="3703734"/>
            <a:ext cx="2466344" cy="2286016"/>
          </a:xfrm>
          <a:prstGeom prst="rect">
            <a:avLst/>
          </a:prstGeom>
        </p:spPr>
      </p:pic>
      <p:pic>
        <p:nvPicPr>
          <p:cNvPr id="9220" name="Picture 4" descr="C:\Users\Елена\Pictures\ae997f3e09[1]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1" y="3600949"/>
            <a:ext cx="1690997" cy="280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47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Елена\Pictures\16301_10987-150x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0066" y="476672"/>
            <a:ext cx="2386430" cy="346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Елена\Pictures\dodc6aaumOY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650" y="3861049"/>
            <a:ext cx="2265114" cy="226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Елена\Pictures\original-1353313557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4685"/>
            <a:ext cx="4026024" cy="241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Елена\Pictures\8149081-children-dancing-around-the-christmas-tree[1]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6580" y="4725144"/>
            <a:ext cx="2355152" cy="156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Елена\Pictures\Chistmas-Images-christmas-14922335-266-404[1].gif"/>
          <p:cNvPicPr>
            <a:picLocks noGrp="1" noChangeAspect="1" noChangeArrowheads="1" noCrop="1"/>
          </p:cNvPicPr>
          <p:nvPr>
            <p:ph sz="quarter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44824"/>
            <a:ext cx="253365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866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229600" cy="4440246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rgbClr val="002060"/>
                </a:solidFill>
              </a:rPr>
              <a:t>Спасибо за внимание!</a:t>
            </a:r>
            <a:endParaRPr lang="ru-RU" sz="6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Pictures\d2faf97bb84de44c182493a24b722af1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05" y="26544"/>
            <a:ext cx="9108607" cy="683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944216"/>
          </a:xfrm>
        </p:spPr>
        <p:txBody>
          <a:bodyPr>
            <a:noAutofit/>
          </a:bodyPr>
          <a:lstStyle/>
          <a:p>
            <a:pPr marL="342900" lvl="0" indent="-342900" algn="l">
              <a:spcBef>
                <a:spcPct val="20000"/>
              </a:spcBef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rgbClr val="FF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Ребенок по своим физиологическим особенностям </a:t>
            </a:r>
            <a:r>
              <a:rPr lang="ru-RU" sz="2400" dirty="0">
                <a:solidFill>
                  <a:srgbClr val="FF00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может самостоятельно определить всю меру опасности своего существования, поэтому на взрослого человека природой возложена миссия защиты своего ребёнка – дать элементарные знания основ безопасности</a:t>
            </a:r>
            <a:r>
              <a:rPr lang="ru-RU" sz="2400" dirty="0">
                <a:solidFill>
                  <a:srgbClr val="FF0066"/>
                </a:solidFill>
                <a:ea typeface="+mn-ea"/>
                <a:cs typeface="+mn-cs"/>
              </a:rPr>
              <a:t>. </a:t>
            </a:r>
            <a:br>
              <a:rPr lang="ru-RU" sz="2400" dirty="0">
                <a:solidFill>
                  <a:srgbClr val="FF0066"/>
                </a:solidFill>
                <a:ea typeface="+mn-ea"/>
                <a:cs typeface="+mn-cs"/>
              </a:rPr>
            </a:br>
            <a:endParaRPr lang="ru-RU" sz="2400" dirty="0">
              <a:solidFill>
                <a:srgbClr val="FF006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852936"/>
            <a:ext cx="7704856" cy="2265115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7…Обязательная часть основной образовательной программы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направлена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решение следующих задач становления первичной ценностной ориентации  и социализации; 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формирование основ собственной безопасности и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безопасности </a:t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окружающего мира (в быту, социуме, природе)…</a:t>
            </a:r>
            <a:b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+mj-ea"/>
                <a:cs typeface="+mj-cs"/>
              </a:rPr>
              <a:t>(ФГОС ДО утвержден приказом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  <a:ea typeface="+mj-ea"/>
                <a:cs typeface="+mj-cs"/>
              </a:rPr>
              <a:t>МОиН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  <a:ea typeface="+mj-ea"/>
                <a:cs typeface="+mj-cs"/>
              </a:rPr>
              <a:t> РФ от 17.10.2013 №1155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)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</a:b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474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лена\Pictures\d2faf97bb84de44c182493a24b722af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723"/>
            <a:ext cx="9111036" cy="683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5576" y="1000108"/>
            <a:ext cx="7416824" cy="5126055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К.Д.Ушинский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писал, что “образование уменьшает число опасностей, угрожающих нашей жизни, уменьшает число причин страха и, давая возможность измерить опасность и определить ее последствия, уменьшает напряженность страха ввиду этих опасностей”.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6839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Елена\Pictures\d2faf97bb84de44c182493a24b722af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723"/>
            <a:ext cx="9111036" cy="683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/>
            </a:r>
            <a:br>
              <a:rPr lang="ru-RU" sz="2400" dirty="0" smtClean="0">
                <a:solidFill>
                  <a:prstClr val="black"/>
                </a:solidFill>
              </a:rPr>
            </a:br>
            <a:r>
              <a:rPr lang="ru-RU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</a:t>
            </a:r>
            <a:r>
              <a:rPr lang="ru-RU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организации проектной деятельности может быть представлена такой </a:t>
            </a:r>
            <a:r>
              <a:rPr lang="ru-RU" sz="27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последовательностью</a:t>
            </a:r>
            <a:r>
              <a:rPr lang="ru-RU" sz="2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Этапы: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8"/>
            <a:ext cx="7488832" cy="4785395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000" dirty="0" smtClean="0">
                <a:solidFill>
                  <a:srgbClr val="008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1.</a:t>
            </a:r>
            <a:r>
              <a:rPr lang="en-US" sz="6000" dirty="0" smtClean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6000" dirty="0" smtClean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Постановка цели </a:t>
            </a:r>
            <a:endParaRPr lang="ru-RU" sz="6000" dirty="0">
              <a:solidFill>
                <a:srgbClr val="008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000" dirty="0" smtClean="0">
                <a:solidFill>
                  <a:srgbClr val="008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2. П</a:t>
            </a:r>
            <a:r>
              <a:rPr lang="ru-RU" sz="6000" dirty="0" smtClean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оиск формы реализации проекта</a:t>
            </a:r>
            <a:endParaRPr lang="en-US" sz="6000" dirty="0">
              <a:solidFill>
                <a:srgbClr val="008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000" dirty="0" smtClean="0">
                <a:solidFill>
                  <a:srgbClr val="008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3. </a:t>
            </a:r>
            <a:r>
              <a:rPr lang="en-US" sz="6000" dirty="0" smtClean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8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</a:t>
            </a:r>
            <a:r>
              <a:rPr lang="ru-RU" sz="6000" dirty="0" smtClean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азработка содержания всего учебно-  воспитательного процесса на основе тематики проекта</a:t>
            </a:r>
            <a:endParaRPr lang="ru-RU" sz="6000" dirty="0">
              <a:solidFill>
                <a:srgbClr val="008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000" dirty="0" smtClean="0">
                <a:solidFill>
                  <a:srgbClr val="008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4. Реализация проекта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000" dirty="0" smtClean="0">
                <a:solidFill>
                  <a:srgbClr val="008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5. Презентация проекта </a:t>
            </a:r>
            <a:endParaRPr lang="ru-RU" sz="6000" dirty="0">
              <a:solidFill>
                <a:srgbClr val="008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6000" dirty="0" smtClean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6. Рефлексивно – оценочный этап проекта  </a:t>
            </a:r>
            <a:endParaRPr lang="ru-RU" sz="6000" dirty="0">
              <a:solidFill>
                <a:srgbClr val="008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117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создание проблемной, личностно ориентированной ситуации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2060848"/>
            <a:ext cx="5688632" cy="4320480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</a:rPr>
              <a:t>               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None/>
            </a:pP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 нашем случае у детей идет подготовка к новому виду деятельности – обучению, меняется статус ребенка – будущий первоклассник. Возникает противоречие: дети принимают новую роль школьника , но не имеют </a:t>
            </a:r>
            <a:r>
              <a:rPr lang="ru-RU" sz="30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достаточный </a:t>
            </a:r>
            <a:r>
              <a:rPr lang="ru-RU" sz="3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знаний как себя вести, как обеспечить свою безопасность.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photos-mt.kcdn.kz/19/f419e31beac95acdf3819fa48677b9/1-fu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0543" y="1987178"/>
            <a:ext cx="382394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817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Елена\Pictures\481502_40572051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8300" y="11574"/>
            <a:ext cx="2388900" cy="323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Елена\Pictures\b1633678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772816"/>
            <a:ext cx="2954833" cy="4025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Елена\Pictures\1195546462_809351c6c649ec32cab30b57401c11ab_full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290" y="116632"/>
            <a:ext cx="2374988" cy="302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Елена\Pictures\81530_big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214" y="3284984"/>
            <a:ext cx="2481064" cy="328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Елена\Pictures\7095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607742"/>
            <a:ext cx="2376264" cy="295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237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Елена\Pictures\d2faf97bb84de44c182493a24b722af1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723"/>
            <a:ext cx="9111036" cy="683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80728"/>
            <a:ext cx="7848872" cy="14401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формирование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осознанного выполнения правил поведения, обеспечивающих сохранность их жизни и здоровья.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7715200" cy="29523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4F81BD">
                    <a:lumMod val="50000"/>
                  </a:srgbClr>
                </a:solidFill>
                <a:ea typeface="+mj-ea"/>
                <a:cs typeface="+mj-cs"/>
              </a:rPr>
              <a:t>Образовательный проект</a:t>
            </a:r>
            <a:br>
              <a:rPr lang="ru-RU" sz="2800" dirty="0" smtClean="0">
                <a:solidFill>
                  <a:srgbClr val="4F81BD">
                    <a:lumMod val="50000"/>
                  </a:srgbClr>
                </a:solidFill>
                <a:ea typeface="+mj-ea"/>
                <a:cs typeface="+mj-cs"/>
              </a:rPr>
            </a:br>
            <a:r>
              <a:rPr lang="ru-RU" sz="2800" dirty="0" smtClean="0">
                <a:solidFill>
                  <a:srgbClr val="4F81BD">
                    <a:lumMod val="50000"/>
                  </a:srgbClr>
                </a:solidFill>
                <a:ea typeface="+mj-ea"/>
                <a:cs typeface="+mj-cs"/>
              </a:rPr>
              <a:t> </a:t>
            </a: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«Энциклопедия безопасности </a:t>
            </a:r>
            <a:b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для будущих первоклассников» </a:t>
            </a:r>
            <a:endParaRPr lang="ru-RU" sz="20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06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-56875"/>
            <a:ext cx="327550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 descr="C:\Users\Елена\Desktop\5 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9367" y="13467"/>
            <a:ext cx="2941667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Елена\Desktop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8587" y="3140968"/>
            <a:ext cx="2851543" cy="355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163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Елена\Pictures\xmas-tree[1]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9073008" cy="680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818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341</Words>
  <Application>Microsoft Office PowerPoint</Application>
  <PresentationFormat>Экран (4:3)</PresentationFormat>
  <Paragraphs>58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Тема Office</vt:lpstr>
      <vt:lpstr>1_Тема Office</vt:lpstr>
      <vt:lpstr>2_Тема Office</vt:lpstr>
      <vt:lpstr>Муниципальное бюджетное дошкольное образовательное учреждение  «Детский сад №389 г. Челябинска»</vt:lpstr>
      <vt:lpstr> Ребенок по своим физиологическим особенностям не может самостоятельно определить всю меру опасности своего существования, поэтому на взрослого человека природой возложена миссия защиты своего ребёнка – дать элементарные знания основ безопасности.  </vt:lpstr>
      <vt:lpstr>Слайд 3</vt:lpstr>
      <vt:lpstr> Общая схема организации проектной деятельности может быть представлена такой последовательностью. Этапы:</vt:lpstr>
      <vt:lpstr>Для детей создание проблемной, личностно ориентированной ситуации</vt:lpstr>
      <vt:lpstr>Слайд 6</vt:lpstr>
      <vt:lpstr>Цель: формирование у детей осознанного выполнения правил поведения, обеспечивающих сохранность их жизни и здоровья.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Спасибо за внимание!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User</cp:lastModifiedBy>
  <cp:revision>25</cp:revision>
  <dcterms:created xsi:type="dcterms:W3CDTF">2015-12-11T06:13:18Z</dcterms:created>
  <dcterms:modified xsi:type="dcterms:W3CDTF">2022-02-22T08:17:14Z</dcterms:modified>
</cp:coreProperties>
</file>